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FD9F0-6157-4660-BCE2-0DD52B026926}" type="datetimeFigureOut">
              <a:rPr lang="en-US" smtClean="0"/>
              <a:t>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3E5EE-DB25-446B-8A13-E459D9E7F511}" type="slidenum">
              <a:rPr lang="en-US" smtClean="0"/>
              <a:t>‹#›</a:t>
            </a:fld>
            <a:endParaRPr lang="en-US"/>
          </a:p>
        </p:txBody>
      </p:sp>
    </p:spTree>
    <p:extLst>
      <p:ext uri="{BB962C8B-B14F-4D97-AF65-F5344CB8AC3E}">
        <p14:creationId xmlns:p14="http://schemas.microsoft.com/office/powerpoint/2010/main" val="219699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Hemorrhag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en.wikipedia.org/wiki/Pneumonia"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France" TargetMode="External"/><Relationship Id="rId3" Type="http://schemas.openxmlformats.org/officeDocument/2006/relationships/hyperlink" Target="http://en.wikipedia.org/wiki/Image:World-war-one-belgium-iron-harvest-fieldside.redvers.jpg" TargetMode="External"/><Relationship Id="rId7" Type="http://schemas.openxmlformats.org/officeDocument/2006/relationships/hyperlink" Target="http://en.wikipedia.org/wiki/Champagne%2C_France" TargetMode="External"/><Relationship Id="rId12" Type="http://schemas.openxmlformats.org/officeDocument/2006/relationships/hyperlink" Target="http://en.wikipedia.org/wiki/Mustard_ga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en.wikipedia.org/wiki/Belgium" TargetMode="External"/><Relationship Id="rId11" Type="http://schemas.openxmlformats.org/officeDocument/2006/relationships/hyperlink" Target="http://en.wikipedia.org/wiki/Chemical_warfare" TargetMode="External"/><Relationship Id="rId5" Type="http://schemas.openxmlformats.org/officeDocument/2006/relationships/hyperlink" Target="http://en.wikipedia.org/wiki/Ypres" TargetMode="External"/><Relationship Id="rId10" Type="http://schemas.openxmlformats.org/officeDocument/2006/relationships/hyperlink" Target="http://en.wikipedia.org/wiki/21st_century" TargetMode="External"/><Relationship Id="rId4" Type="http://schemas.openxmlformats.org/officeDocument/2006/relationships/hyperlink" Target="http://en.wikipedia.org/wiki/Iron_harvest" TargetMode="External"/><Relationship Id="rId9" Type="http://schemas.openxmlformats.org/officeDocument/2006/relationships/hyperlink" Target="http://en.wikipedia.org/wiki/Unexploded_ordnan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29B8933-855D-4CC4-B743-7AF64667FCAC}" type="slidenum">
              <a:rPr lang="en-US" altLang="en-US">
                <a:solidFill>
                  <a:prstClr val="black"/>
                </a:solidFill>
                <a:latin typeface="Arial" charset="0"/>
              </a:rPr>
              <a:pPr eaLnBrk="1" hangingPunct="1">
                <a:spcBef>
                  <a:spcPct val="0"/>
                </a:spcBef>
              </a:pPr>
              <a:t>7</a:t>
            </a:fld>
            <a:endParaRPr lang="en-US" altLang="en-US">
              <a:solidFill>
                <a:prstClr val="black"/>
              </a:solidFill>
              <a:latin typeface="Arial" charset="0"/>
            </a:endParaRPr>
          </a:p>
        </p:txBody>
      </p:sp>
      <p:sp>
        <p:nvSpPr>
          <p:cNvPr id="2170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The strain was unusual for influenza in that this pandemic killed many young adults and otherwise healthy victims - usual influenzas kill mostly newborns, the old, and the infirm.</a:t>
            </a:r>
          </a:p>
          <a:p>
            <a:pPr eaLnBrk="1" hangingPunct="1"/>
            <a:r>
              <a:rPr lang="en-US" altLang="en-US" smtClean="0"/>
              <a:t>People without symptoms could be struck suddenly and within hours be too feeble to walk; many died the next day. Symptoms included a blue tint to the face and coughing up blood caused by severe obstruction of the lungs. In later stages, the virus caused an uncontrollable </a:t>
            </a:r>
            <a:r>
              <a:rPr lang="en-US" altLang="en-US" smtClean="0">
                <a:hlinkClick r:id="rId3" tooltip="Hemorrhage"/>
              </a:rPr>
              <a:t>hemorrhaging</a:t>
            </a:r>
            <a:r>
              <a:rPr lang="en-US" altLang="en-US" smtClean="0"/>
              <a:t> that filled the lungs, and patients drowned in their body fluids.</a:t>
            </a:r>
          </a:p>
          <a:p>
            <a:pPr eaLnBrk="1" hangingPunct="1"/>
            <a:r>
              <a:rPr lang="en-US" altLang="en-US" smtClean="0"/>
              <a:t>In fast-progressing cases, mortality was primarily from </a:t>
            </a:r>
            <a:r>
              <a:rPr lang="en-US" altLang="en-US" smtClean="0">
                <a:hlinkClick r:id="rId4" tooltip="Pneumonia"/>
              </a:rPr>
              <a:t>pneumonia</a:t>
            </a:r>
            <a:r>
              <a:rPr lang="en-US" altLang="en-US" smtClean="0"/>
              <a:t>, by virus-induced consolidation. Slower-progressing cases featured secondary bacterial pneumonias, and there may have been neural involvement that led to psychiatric disorders in a minority of cases. Some deaths resulted from malnourishment and even animal attacks in overwhelmed communities.</a:t>
            </a:r>
          </a:p>
          <a:p>
            <a:pPr eaLnBrk="1" hangingPunct="1"/>
            <a:endParaRPr lang="en-US" altLang="en-US" smtClean="0"/>
          </a:p>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F30518-EB85-4DDA-BE69-CBE4486C6515}" type="slidenum">
              <a:rPr lang="en-US" altLang="en-US">
                <a:solidFill>
                  <a:prstClr val="black"/>
                </a:solidFill>
                <a:latin typeface="Arial" charset="0"/>
              </a:rPr>
              <a:pPr eaLnBrk="1" hangingPunct="1">
                <a:spcBef>
                  <a:spcPct val="0"/>
                </a:spcBef>
              </a:pPr>
              <a:t>9</a:t>
            </a:fld>
            <a:endParaRPr lang="en-US" altLang="en-US">
              <a:solidFill>
                <a:prstClr val="black"/>
              </a:solidFill>
              <a:latin typeface="Arial" charset="0"/>
            </a:endParaRPr>
          </a:p>
        </p:txBody>
      </p:sp>
      <p:sp>
        <p:nvSpPr>
          <p:cNvPr id="21811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smtClean="0"/>
              <a:t>Remains of ammunition</a:t>
            </a:r>
          </a:p>
          <a:p>
            <a:pPr eaLnBrk="1" hangingPunct="1"/>
            <a:r>
              <a:rPr lang="en-US" altLang="en-US" smtClean="0">
                <a:hlinkClick r:id="rId3" tooltip="Iron harvest WWI ordnance left beside a field for disposal by the army in 2004 near Ypres in Belgium"/>
              </a:rPr>
              <a:t> </a:t>
            </a:r>
            <a:r>
              <a:rPr lang="en-US" altLang="en-US" smtClean="0"/>
              <a:t> </a:t>
            </a:r>
          </a:p>
          <a:p>
            <a:pPr eaLnBrk="1" hangingPunct="1"/>
            <a:r>
              <a:rPr lang="en-US" altLang="en-US" smtClean="0">
                <a:hlinkClick r:id="rId3" tooltip="Enlarge"/>
              </a:rPr>
              <a:t> </a:t>
            </a:r>
            <a:endParaRPr lang="en-US" altLang="en-US" smtClean="0">
              <a:hlinkClick r:id="rId4" tooltip="Iron harvest"/>
            </a:endParaRPr>
          </a:p>
          <a:p>
            <a:pPr eaLnBrk="1" hangingPunct="1"/>
            <a:r>
              <a:rPr lang="en-US" altLang="en-US" smtClean="0">
                <a:hlinkClick r:id="rId4" tooltip="Iron harvest"/>
              </a:rPr>
              <a:t>Iron harvest</a:t>
            </a:r>
            <a:r>
              <a:rPr lang="en-US" altLang="en-US" smtClean="0"/>
              <a:t> WWI ordnance left beside a field for disposal by the army in 2004 near </a:t>
            </a:r>
            <a:r>
              <a:rPr lang="en-US" altLang="en-US" smtClean="0">
                <a:hlinkClick r:id="rId5" tooltip="Ypres"/>
              </a:rPr>
              <a:t>Ypres</a:t>
            </a:r>
            <a:r>
              <a:rPr lang="en-US" altLang="en-US" smtClean="0"/>
              <a:t> in </a:t>
            </a:r>
            <a:r>
              <a:rPr lang="en-US" altLang="en-US" smtClean="0">
                <a:hlinkClick r:id="rId6" tooltip="Belgium"/>
              </a:rPr>
              <a:t>Belgium</a:t>
            </a:r>
            <a:endParaRPr lang="en-US" altLang="en-US" smtClean="0"/>
          </a:p>
          <a:p>
            <a:pPr eaLnBrk="1" hangingPunct="1"/>
            <a:r>
              <a:rPr lang="en-US" altLang="en-US" smtClean="0"/>
              <a:t>Throughout the areas where trenches and fighting lines were located, such as the </a:t>
            </a:r>
            <a:r>
              <a:rPr lang="en-US" altLang="en-US" smtClean="0">
                <a:hlinkClick r:id="rId7" tooltip="Champagne, France"/>
              </a:rPr>
              <a:t>Champagne</a:t>
            </a:r>
            <a:r>
              <a:rPr lang="en-US" altLang="en-US" smtClean="0"/>
              <a:t> region of </a:t>
            </a:r>
            <a:r>
              <a:rPr lang="en-US" altLang="en-US" smtClean="0">
                <a:hlinkClick r:id="rId8" tooltip="France"/>
              </a:rPr>
              <a:t>France</a:t>
            </a:r>
            <a:r>
              <a:rPr lang="en-US" altLang="en-US" smtClean="0"/>
              <a:t>, quantities of </a:t>
            </a:r>
            <a:r>
              <a:rPr lang="en-US" altLang="en-US" smtClean="0">
                <a:hlinkClick r:id="rId9" tooltip="Unexploded ordnance"/>
              </a:rPr>
              <a:t>unexploded shells</a:t>
            </a:r>
            <a:r>
              <a:rPr lang="en-US" altLang="en-US" smtClean="0"/>
              <a:t> and other ammunition have remained, some of which remains dangerous and continues to cause injuries and occasional fatalities into the </a:t>
            </a:r>
            <a:r>
              <a:rPr lang="en-US" altLang="en-US" smtClean="0">
                <a:hlinkClick r:id="rId10" tooltip="21st century"/>
              </a:rPr>
              <a:t>21st century</a:t>
            </a:r>
            <a:r>
              <a:rPr lang="en-US" altLang="en-US" smtClean="0"/>
              <a:t>. Some are still found nowadays, for instance by farmers ploughing their fields and are called the </a:t>
            </a:r>
            <a:r>
              <a:rPr lang="en-US" altLang="en-US" smtClean="0">
                <a:hlinkClick r:id="rId4" tooltip="Iron harvest"/>
              </a:rPr>
              <a:t>iron harvest</a:t>
            </a:r>
            <a:r>
              <a:rPr lang="en-US" altLang="en-US" smtClean="0"/>
              <a:t>. Some of this ammunition contains </a:t>
            </a:r>
            <a:r>
              <a:rPr lang="en-US" altLang="en-US" smtClean="0">
                <a:hlinkClick r:id="rId11" tooltip="Chemical warfare"/>
              </a:rPr>
              <a:t>chemical</a:t>
            </a:r>
            <a:r>
              <a:rPr lang="en-US" altLang="en-US" smtClean="0"/>
              <a:t> toxic products such as </a:t>
            </a:r>
            <a:r>
              <a:rPr lang="en-US" altLang="en-US" smtClean="0">
                <a:hlinkClick r:id="rId12" tooltip="Mustard gas"/>
              </a:rPr>
              <a:t>mustard gas</a:t>
            </a:r>
            <a:r>
              <a:rPr lang="en-US" altLang="en-US" smtClean="0"/>
              <a:t>. Cleanup of major battlefields is a continuing task with no end in sight for decades more. Squads remove, defuse or destroy hundreds of tons of unexploded ammunition every year in Belgium and France.</a:t>
            </a:r>
          </a:p>
          <a:p>
            <a:pPr eaLnBrk="1" hangingPunct="1"/>
            <a:r>
              <a:rPr lang="en-US" altLang="en-US" smtClean="0"/>
              <a:t>One estimate is that at the current rate, France will not be cleared of unexploded First World War shells for several hundred years.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86B22E1A-3448-422B-B261-1E6C7D35B7C9}" type="datetimeFigureOut">
              <a:rPr lang="en-US">
                <a:solidFill>
                  <a:srgbClr val="FFFFFF"/>
                </a:solidFill>
              </a:rPr>
              <a:pPr>
                <a:defRPr/>
              </a:pPr>
              <a:t>11/3/2014</a:t>
            </a:fld>
            <a:endParaRPr lang="en-US">
              <a:solidFill>
                <a:srgbClr val="FFFFFF"/>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7" name="Slide Number Placeholder 5"/>
          <p:cNvSpPr>
            <a:spLocks noGrp="1"/>
          </p:cNvSpPr>
          <p:nvPr>
            <p:ph type="sldNum" sz="quarter" idx="12"/>
          </p:nvPr>
        </p:nvSpPr>
        <p:spPr/>
        <p:txBody>
          <a:bodyPr/>
          <a:lstStyle>
            <a:lvl1pPr>
              <a:defRPr/>
            </a:lvl1pPr>
          </a:lstStyle>
          <a:p>
            <a:pPr>
              <a:defRPr/>
            </a:pPr>
            <a:fld id="{832761E5-F1B2-431D-A393-8645B725EE5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1430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6A5EAA-DD95-422B-9690-29EFDAB70DFB}" type="datetimeFigureOut">
              <a:rPr lang="en-US">
                <a:solidFill>
                  <a:srgbClr val="FFFFFF"/>
                </a:solidFill>
              </a:rPr>
              <a:pPr>
                <a:defRPr/>
              </a:pPr>
              <a:t>11/3/2014</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237EAE0B-FC1E-4713-A5CE-825B90B37D2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86106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A38637-9705-4D8C-B3A7-414FC10FD61A}" type="datetimeFigureOut">
              <a:rPr lang="en-US">
                <a:solidFill>
                  <a:srgbClr val="FFFFFF"/>
                </a:solidFill>
              </a:rPr>
              <a:pPr>
                <a:defRPr/>
              </a:pPr>
              <a:t>11/3/2014</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8D6C026F-1537-4822-8F1F-464D2711B0F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50393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1600" y="533400"/>
            <a:ext cx="76200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2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 name="Rectangle 102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5" name="Rectangle 1029"/>
          <p:cNvSpPr>
            <a:spLocks noGrp="1" noChangeArrowheads="1"/>
          </p:cNvSpPr>
          <p:nvPr>
            <p:ph type="sldNum" sz="quarter" idx="12"/>
          </p:nvPr>
        </p:nvSpPr>
        <p:spPr/>
        <p:txBody>
          <a:bodyPr/>
          <a:lstStyle>
            <a:lvl1pPr>
              <a:defRPr/>
            </a:lvl1pPr>
          </a:lstStyle>
          <a:p>
            <a:pPr>
              <a:defRPr/>
            </a:pPr>
            <a:fld id="{F4FCD8F6-B39B-41D5-A74E-A7AE1629D36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27722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33400" y="6248400"/>
            <a:ext cx="2057400" cy="457200"/>
          </a:xfrm>
        </p:spPr>
        <p:txBody>
          <a:bodyPr/>
          <a:lstStyle>
            <a:lvl1pPr>
              <a:defRPr/>
            </a:lvl1pPr>
          </a:lstStyle>
          <a:p>
            <a:pPr>
              <a:defRPr/>
            </a:pPr>
            <a:endParaRPr lang="en-US">
              <a:solidFill>
                <a:srgbClr val="FFFFFF"/>
              </a:solidFill>
            </a:endParaRPr>
          </a:p>
        </p:txBody>
      </p:sp>
      <p:sp>
        <p:nvSpPr>
          <p:cNvPr id="6" name="Footer Placeholder 5"/>
          <p:cNvSpPr>
            <a:spLocks noGrp="1"/>
          </p:cNvSpPr>
          <p:nvPr>
            <p:ph type="ftr" sz="quarter" idx="11"/>
          </p:nvPr>
        </p:nvSpPr>
        <p:spPr>
          <a:xfrm>
            <a:off x="3238500" y="6248400"/>
            <a:ext cx="2895600" cy="457200"/>
          </a:xfrm>
        </p:spPr>
        <p:txBody>
          <a:bodyPr/>
          <a:lstStyle>
            <a:lvl1pPr>
              <a:defRPr/>
            </a:lvl1pPr>
          </a:lstStyle>
          <a:p>
            <a:pPr>
              <a:defRPr/>
            </a:pPr>
            <a:endParaRPr lang="en-US">
              <a:solidFill>
                <a:srgbClr val="FFFFFF"/>
              </a:solidFill>
            </a:endParaRPr>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pPr>
              <a:defRPr/>
            </a:pPr>
            <a:fld id="{B9E201E2-B1FB-48B0-BD53-CF1A1BF74BE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65771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AB59387B-5482-481E-8E19-1A34C2352981}" type="datetimeFigureOut">
              <a:rPr lang="en-US">
                <a:solidFill>
                  <a:srgbClr val="FFFFFF"/>
                </a:solidFill>
              </a:rPr>
              <a:pPr>
                <a:defRPr/>
              </a:pPr>
              <a:t>11/3/2014</a:t>
            </a:fld>
            <a:endParaRPr lang="en-US">
              <a:solidFill>
                <a:srgbClr val="FFFFFF"/>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FFFFFF"/>
              </a:solidFill>
            </a:endParaRPr>
          </a:p>
        </p:txBody>
      </p:sp>
      <p:sp>
        <p:nvSpPr>
          <p:cNvPr id="6" name="Slide Number Placeholder 5"/>
          <p:cNvSpPr>
            <a:spLocks noGrp="1"/>
          </p:cNvSpPr>
          <p:nvPr>
            <p:ph type="sldNum" sz="quarter" idx="16"/>
          </p:nvPr>
        </p:nvSpPr>
        <p:spPr/>
        <p:txBody>
          <a:bodyPr/>
          <a:lstStyle>
            <a:lvl1pPr>
              <a:defRPr/>
            </a:lvl1pPr>
          </a:lstStyle>
          <a:p>
            <a:pPr>
              <a:defRPr/>
            </a:pPr>
            <a:fld id="{BC0959F6-164B-4A22-AD13-22A23265E12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2385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8F4B00-0DE0-4E28-82C0-91265757D0DA}" type="datetimeFigureOut">
              <a:rPr lang="en-US">
                <a:solidFill>
                  <a:srgbClr val="FFFFFF"/>
                </a:solidFill>
              </a:rPr>
              <a:pPr>
                <a:defRPr/>
              </a:pPr>
              <a:t>11/3/2014</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pPr>
              <a:defRPr/>
            </a:pPr>
            <a:fld id="{BB2794D4-28A5-4E15-A09A-E0C2D181A81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643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fld id="{3969AD19-8BB5-4DC7-9F3B-15FA5B2F9B27}" type="datetimeFigureOut">
              <a:rPr lang="en-US">
                <a:solidFill>
                  <a:srgbClr val="FFFFFF"/>
                </a:solidFill>
              </a:rPr>
              <a:pPr>
                <a:defRPr/>
              </a:pPr>
              <a:t>11/3/2014</a:t>
            </a:fld>
            <a:endParaRPr lang="en-US">
              <a:solidFill>
                <a:srgbClr val="FFFFFF"/>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srgbClr val="FFFFFF"/>
              </a:solidFill>
            </a:endParaRPr>
          </a:p>
        </p:txBody>
      </p:sp>
      <p:sp>
        <p:nvSpPr>
          <p:cNvPr id="7" name="Slide Number Placeholder 5"/>
          <p:cNvSpPr>
            <a:spLocks noGrp="1"/>
          </p:cNvSpPr>
          <p:nvPr>
            <p:ph type="sldNum" sz="quarter" idx="17"/>
          </p:nvPr>
        </p:nvSpPr>
        <p:spPr/>
        <p:txBody>
          <a:bodyPr/>
          <a:lstStyle>
            <a:lvl1pPr>
              <a:defRPr/>
            </a:lvl1pPr>
          </a:lstStyle>
          <a:p>
            <a:pPr>
              <a:defRPr/>
            </a:pPr>
            <a:fld id="{7243CCDD-3A63-48A1-92F6-66EDB64D2D4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1051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fld id="{E4AE042E-FCD3-4C93-8AFC-ED1A0F6211AD}" type="datetimeFigureOut">
              <a:rPr lang="en-US">
                <a:solidFill>
                  <a:srgbClr val="FFFFFF"/>
                </a:solidFill>
              </a:rPr>
              <a:pPr>
                <a:defRPr/>
              </a:pPr>
              <a:t>11/3/2014</a:t>
            </a:fld>
            <a:endParaRPr lang="en-US">
              <a:solidFill>
                <a:srgbClr val="FFFFFF"/>
              </a:solidFill>
            </a:endParaRPr>
          </a:p>
        </p:txBody>
      </p:sp>
      <p:sp>
        <p:nvSpPr>
          <p:cNvPr id="8" name="Footer Placeholder 4"/>
          <p:cNvSpPr>
            <a:spLocks noGrp="1"/>
          </p:cNvSpPr>
          <p:nvPr>
            <p:ph type="ftr" sz="quarter" idx="16"/>
          </p:nvPr>
        </p:nvSpPr>
        <p:spPr/>
        <p:txBody>
          <a:bodyPr/>
          <a:lstStyle>
            <a:lvl1pPr>
              <a:defRPr/>
            </a:lvl1pPr>
          </a:lstStyle>
          <a:p>
            <a:pPr>
              <a:defRPr/>
            </a:pPr>
            <a:endParaRPr lang="en-US">
              <a:solidFill>
                <a:srgbClr val="FFFFFF"/>
              </a:solidFill>
            </a:endParaRPr>
          </a:p>
        </p:txBody>
      </p:sp>
      <p:sp>
        <p:nvSpPr>
          <p:cNvPr id="9" name="Slide Number Placeholder 5"/>
          <p:cNvSpPr>
            <a:spLocks noGrp="1"/>
          </p:cNvSpPr>
          <p:nvPr>
            <p:ph type="sldNum" sz="quarter" idx="17"/>
          </p:nvPr>
        </p:nvSpPr>
        <p:spPr/>
        <p:txBody>
          <a:bodyPr/>
          <a:lstStyle>
            <a:lvl1pPr>
              <a:defRPr/>
            </a:lvl1pPr>
          </a:lstStyle>
          <a:p>
            <a:pPr>
              <a:defRPr/>
            </a:pPr>
            <a:fld id="{DF1141EA-4A65-48CD-BD1F-4B47CC6190D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5281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99AA928-9B0B-48F8-9B80-B7F0D41E7BA7}" type="datetimeFigureOut">
              <a:rPr lang="en-US">
                <a:solidFill>
                  <a:srgbClr val="FFFFFF"/>
                </a:solidFill>
              </a:rPr>
              <a:pPr>
                <a:defRPr/>
              </a:pPr>
              <a:t>11/3/2014</a:t>
            </a:fld>
            <a:endParaRPr lang="en-US">
              <a:solidFill>
                <a:srgbClr val="FFFFFF"/>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5" name="Slide Number Placeholder 5"/>
          <p:cNvSpPr>
            <a:spLocks noGrp="1"/>
          </p:cNvSpPr>
          <p:nvPr>
            <p:ph type="sldNum" sz="quarter" idx="12"/>
          </p:nvPr>
        </p:nvSpPr>
        <p:spPr/>
        <p:txBody>
          <a:bodyPr/>
          <a:lstStyle>
            <a:lvl1pPr>
              <a:defRPr/>
            </a:lvl1pPr>
          </a:lstStyle>
          <a:p>
            <a:pPr>
              <a:defRPr/>
            </a:pPr>
            <a:fld id="{4C7BCF79-93E9-4870-8B1B-5870410A2B5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1915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2DB394-5484-4EDD-848D-AF334D996F9A}" type="datetimeFigureOut">
              <a:rPr lang="en-US">
                <a:solidFill>
                  <a:srgbClr val="FFFFFF"/>
                </a:solidFill>
              </a:rPr>
              <a:pPr>
                <a:defRPr/>
              </a:pPr>
              <a:t>11/3/2014</a:t>
            </a:fld>
            <a:endParaRPr lang="en-US">
              <a:solidFill>
                <a:srgbClr val="FFFFFF"/>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4" name="Slide Number Placeholder 5"/>
          <p:cNvSpPr>
            <a:spLocks noGrp="1"/>
          </p:cNvSpPr>
          <p:nvPr>
            <p:ph type="sldNum" sz="quarter" idx="12"/>
          </p:nvPr>
        </p:nvSpPr>
        <p:spPr/>
        <p:txBody>
          <a:bodyPr/>
          <a:lstStyle>
            <a:lvl1pPr>
              <a:defRPr/>
            </a:lvl1pPr>
          </a:lstStyle>
          <a:p>
            <a:pPr>
              <a:defRPr/>
            </a:pPr>
            <a:fld id="{980A55EB-43E7-49D7-BFA2-FEBC192B619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586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03383E26-5254-4527-8B85-9A1ACBFC6061}" type="datetimeFigureOut">
              <a:rPr lang="en-US">
                <a:solidFill>
                  <a:srgbClr val="FFFFFF"/>
                </a:solidFill>
              </a:rPr>
              <a:pPr>
                <a:defRPr/>
              </a:pPr>
              <a:t>11/3/2014</a:t>
            </a:fld>
            <a:endParaRPr lang="en-US">
              <a:solidFill>
                <a:srgbClr val="FFFFFF"/>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srgbClr val="FFFFFF"/>
              </a:solidFill>
            </a:endParaRPr>
          </a:p>
        </p:txBody>
      </p:sp>
      <p:sp>
        <p:nvSpPr>
          <p:cNvPr id="7" name="Slide Number Placeholder 5"/>
          <p:cNvSpPr>
            <a:spLocks noGrp="1"/>
          </p:cNvSpPr>
          <p:nvPr>
            <p:ph type="sldNum" sz="quarter" idx="16"/>
          </p:nvPr>
        </p:nvSpPr>
        <p:spPr/>
        <p:txBody>
          <a:bodyPr/>
          <a:lstStyle>
            <a:lvl1pPr>
              <a:defRPr/>
            </a:lvl1pPr>
          </a:lstStyle>
          <a:p>
            <a:pPr>
              <a:defRPr/>
            </a:pPr>
            <a:fld id="{9858F650-FBFC-44E7-8107-A5A4FA412B1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1310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F086703-5C78-4EAE-930A-AB672C7BFD71}" type="datetimeFigureOut">
              <a:rPr lang="en-US">
                <a:solidFill>
                  <a:srgbClr val="FFFFFF"/>
                </a:solidFill>
              </a:rPr>
              <a:pPr>
                <a:defRPr/>
              </a:pPr>
              <a:t>11/3/2014</a:t>
            </a:fld>
            <a:endParaRPr lang="en-US">
              <a:solidFill>
                <a:srgbClr val="FFFFFF"/>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8" name="Slide Number Placeholder 6"/>
          <p:cNvSpPr>
            <a:spLocks noGrp="1"/>
          </p:cNvSpPr>
          <p:nvPr>
            <p:ph type="sldNum" sz="quarter" idx="12"/>
          </p:nvPr>
        </p:nvSpPr>
        <p:spPr/>
        <p:txBody>
          <a:bodyPr/>
          <a:lstStyle>
            <a:lvl1pPr>
              <a:defRPr/>
            </a:lvl1pPr>
          </a:lstStyle>
          <a:p>
            <a:pPr>
              <a:defRPr/>
            </a:pPr>
            <a:fld id="{7D94D855-3AFD-4CA3-AC2D-CC334EC99B1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70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83838"/>
            </a:gs>
            <a:gs pos="31000">
              <a:srgbClr val="000000"/>
            </a:gs>
            <a:gs pos="100000">
              <a:srgbClr val="000000"/>
            </a:gs>
          </a:gsLst>
          <a:lin ang="5400000"/>
        </a:gra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fontAlgn="auto">
              <a:spcBef>
                <a:spcPts val="0"/>
              </a:spcBef>
              <a:spcAft>
                <a:spcPts val="0"/>
              </a:spcAft>
              <a:defRPr sz="1000" strike="noStrike" spc="60" baseline="0">
                <a:solidFill>
                  <a:schemeClr val="tx1"/>
                </a:solidFill>
                <a:latin typeface="+mn-lt"/>
                <a:cs typeface="+mn-cs"/>
              </a:defRPr>
            </a:lvl1pPr>
          </a:lstStyle>
          <a:p>
            <a:pPr>
              <a:defRPr/>
            </a:pPr>
            <a:fld id="{DF79339A-5A19-40B9-8D71-3A8038210DE1}" type="datetimeFigureOut">
              <a:rPr lang="en-US">
                <a:solidFill>
                  <a:srgbClr val="FFFFFF"/>
                </a:solidFill>
              </a:rPr>
              <a:pPr>
                <a:defRPr/>
              </a:pPr>
              <a:t>11/3/2014</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fontAlgn="auto">
              <a:spcBef>
                <a:spcPts val="0"/>
              </a:spcBef>
              <a:spcAft>
                <a:spcPts val="0"/>
              </a:spcAft>
              <a:defRPr sz="1000" cap="all" spc="60" baseline="0">
                <a:solidFill>
                  <a:schemeClr val="tx1"/>
                </a:solidFill>
                <a:latin typeface="+mn-lt"/>
                <a:cs typeface="+mn-cs"/>
              </a:defRPr>
            </a:lvl1pPr>
          </a:lstStyle>
          <a:p>
            <a:pPr>
              <a:defRPr/>
            </a:pPr>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fontAlgn="auto">
              <a:spcBef>
                <a:spcPts val="0"/>
              </a:spcBef>
              <a:spcAft>
                <a:spcPts val="0"/>
              </a:spcAft>
              <a:defRPr sz="1100" baseline="0">
                <a:solidFill>
                  <a:schemeClr val="tx1"/>
                </a:solidFill>
                <a:latin typeface="+mn-lt"/>
                <a:cs typeface="+mn-cs"/>
              </a:defRPr>
            </a:lvl1pPr>
          </a:lstStyle>
          <a:p>
            <a:pPr>
              <a:defRPr/>
            </a:pPr>
            <a:fld id="{DF403BCB-F905-439A-B96B-2D473959A0D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961815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itchFamily="34" charset="0"/>
        </a:defRPr>
      </a:lvl2pPr>
      <a:lvl3pPr algn="l" rtl="0" eaLnBrk="0" fontAlgn="base" hangingPunct="0">
        <a:spcBef>
          <a:spcPct val="0"/>
        </a:spcBef>
        <a:spcAft>
          <a:spcPct val="0"/>
        </a:spcAft>
        <a:defRPr sz="3000">
          <a:solidFill>
            <a:schemeClr val="tx1"/>
          </a:solidFill>
          <a:latin typeface="Arial Narrow" pitchFamily="34" charset="0"/>
        </a:defRPr>
      </a:lvl3pPr>
      <a:lvl4pPr algn="l" rtl="0" eaLnBrk="0" fontAlgn="base" hangingPunct="0">
        <a:spcBef>
          <a:spcPct val="0"/>
        </a:spcBef>
        <a:spcAft>
          <a:spcPct val="0"/>
        </a:spcAft>
        <a:defRPr sz="3000">
          <a:solidFill>
            <a:schemeClr val="tx1"/>
          </a:solidFill>
          <a:latin typeface="Arial Narrow" pitchFamily="34" charset="0"/>
        </a:defRPr>
      </a:lvl4pPr>
      <a:lvl5pPr algn="l" rtl="0" eaLnBrk="0" fontAlgn="base" hangingPunct="0">
        <a:spcBef>
          <a:spcPct val="0"/>
        </a:spcBef>
        <a:spcAft>
          <a:spcPct val="0"/>
        </a:spcAft>
        <a:defRPr sz="3000">
          <a:solidFill>
            <a:schemeClr val="tx1"/>
          </a:solidFill>
          <a:latin typeface="Arial Narrow"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1pPr>
      <a:lvl2pPr marL="742950" indent="-28575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2pPr>
      <a:lvl3pPr marL="11430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3pPr>
      <a:lvl4pPr marL="16002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4pPr>
      <a:lvl5pPr marL="20574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 HISTORY</a:t>
            </a:r>
            <a:endParaRPr lang="en-US" dirty="0"/>
          </a:p>
        </p:txBody>
      </p:sp>
      <p:sp>
        <p:nvSpPr>
          <p:cNvPr id="3" name="Title 2"/>
          <p:cNvSpPr>
            <a:spLocks noGrp="1"/>
          </p:cNvSpPr>
          <p:nvPr>
            <p:ph type="ctrTitle"/>
          </p:nvPr>
        </p:nvSpPr>
        <p:spPr/>
        <p:txBody>
          <a:bodyPr/>
          <a:lstStyle/>
          <a:p>
            <a:r>
              <a:rPr lang="en-US" dirty="0" smtClean="0"/>
              <a:t>AFTERMATH OF WORLD WAR ONE</a:t>
            </a:r>
            <a:endParaRPr lang="en-US" dirty="0"/>
          </a:p>
        </p:txBody>
      </p:sp>
    </p:spTree>
    <p:extLst>
      <p:ext uri="{BB962C8B-B14F-4D97-AF65-F5344CB8AC3E}">
        <p14:creationId xmlns:p14="http://schemas.microsoft.com/office/powerpoint/2010/main" val="372740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Group 2"/>
          <p:cNvGraphicFramePr>
            <a:graphicFrameLocks noGrp="1"/>
          </p:cNvGraphicFramePr>
          <p:nvPr>
            <p:ph/>
          </p:nvPr>
        </p:nvGraphicFramePr>
        <p:xfrm>
          <a:off x="228600" y="0"/>
          <a:ext cx="8686800" cy="6705600"/>
        </p:xfrm>
        <a:graphic>
          <a:graphicData uri="http://schemas.openxmlformats.org/drawingml/2006/table">
            <a:tbl>
              <a:tblPr/>
              <a:tblGrid>
                <a:gridCol w="2233613"/>
                <a:gridCol w="1612900"/>
                <a:gridCol w="1614487"/>
                <a:gridCol w="1612900"/>
                <a:gridCol w="1612900"/>
              </a:tblGrid>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Country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Dead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Wounded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Missing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Total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United States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58,480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189,955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14,290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262,725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Australia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58,150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152,170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210,320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Austria-Hungary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922,000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3,600,000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855,283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5,377,283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Belgium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44,000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450,000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494,000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Britain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658,700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2,032,150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359,150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3,050,000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Bulgaria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87,500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152,390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27,029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266,919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Canada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56,500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149,700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206,200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France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1,359,000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4,200,000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361,650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5,920,650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Germany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1,600,000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4,065,000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103,000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5,768,000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Greece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21,000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27,000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India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43,200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65,175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5,875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114,250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Italy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689,000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959,100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1,648,100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Japan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907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1,210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Montenegro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7,000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20,000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New Zealand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16,130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40,750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56,880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Portugal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7,222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13,751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12,318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33,291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Romania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335,706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120,000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80,000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535,706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Russia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1,700,000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5,000,000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6,700,000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7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Serbia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133,148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152,958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331,106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Turkey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250,000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400,000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650,000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117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Totals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7,938,888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21,755,196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cs typeface="Arial" charset="0"/>
                        </a:rPr>
                        <a:t>1,979,556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31,673,640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extLst>
      <p:ext uri="{BB962C8B-B14F-4D97-AF65-F5344CB8AC3E}">
        <p14:creationId xmlns:p14="http://schemas.microsoft.com/office/powerpoint/2010/main" val="242300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0"/>
            <a:ext cx="7772400" cy="1012825"/>
          </a:xfrm>
        </p:spPr>
        <p:txBody>
          <a:bodyPr/>
          <a:lstStyle/>
          <a:p>
            <a:pPr eaLnBrk="1" hangingPunct="1">
              <a:defRPr/>
            </a:pPr>
            <a:r>
              <a:rPr lang="en-US" sz="3600" b="1" dirty="0" smtClean="0">
                <a:solidFill>
                  <a:srgbClr val="FFFF00"/>
                </a:solidFill>
              </a:rPr>
              <a:t>The Treaty of Versailles</a:t>
            </a:r>
          </a:p>
        </p:txBody>
      </p:sp>
      <p:sp>
        <p:nvSpPr>
          <p:cNvPr id="163843" name="Text Box 3"/>
          <p:cNvSpPr txBox="1">
            <a:spLocks noChangeArrowheads="1"/>
          </p:cNvSpPr>
          <p:nvPr/>
        </p:nvSpPr>
        <p:spPr bwMode="auto">
          <a:xfrm>
            <a:off x="152400" y="1219200"/>
            <a:ext cx="8839200" cy="609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1pPr>
            <a:lvl2pPr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2pPr>
            <a:lvl3pPr marL="11430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3pPr>
            <a:lvl4pPr marL="16002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4pPr>
            <a:lvl5pPr marL="20574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5pPr>
            <a:lvl6pPr marL="25146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6pPr>
            <a:lvl7pPr marL="29718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7pPr>
            <a:lvl8pPr marL="34290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8pPr>
            <a:lvl9pPr marL="38862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9pPr>
          </a:lstStyle>
          <a:p>
            <a:pPr eaLnBrk="1" fontAlgn="base" hangingPunct="1">
              <a:spcBef>
                <a:spcPct val="50000"/>
              </a:spcBef>
              <a:spcAft>
                <a:spcPct val="0"/>
              </a:spcAft>
              <a:buClrTx/>
              <a:buFontTx/>
              <a:buChar char="•"/>
            </a:pPr>
            <a:r>
              <a:rPr lang="en-US" altLang="en-US" sz="3200">
                <a:solidFill>
                  <a:srgbClr val="FFFF00"/>
                </a:solidFill>
                <a:latin typeface="Arial" charset="0"/>
                <a:cs typeface="Arial" charset="0"/>
              </a:rPr>
              <a:t> June 29, 1919: Treaty of Versailles signed</a:t>
            </a:r>
          </a:p>
          <a:p>
            <a:pPr eaLnBrk="1" fontAlgn="base" hangingPunct="1">
              <a:spcBef>
                <a:spcPct val="50000"/>
              </a:spcBef>
              <a:spcAft>
                <a:spcPct val="0"/>
              </a:spcAft>
              <a:buClrTx/>
              <a:buFontTx/>
              <a:buChar char="•"/>
            </a:pPr>
            <a:r>
              <a:rPr lang="en-US" altLang="en-US" sz="3200" b="1">
                <a:solidFill>
                  <a:srgbClr val="FFFF00"/>
                </a:solidFill>
                <a:latin typeface="Arial" charset="0"/>
                <a:cs typeface="Arial" charset="0"/>
              </a:rPr>
              <a:t> Main Terms of Treaty</a:t>
            </a:r>
            <a:r>
              <a:rPr lang="en-US" altLang="en-US" sz="3200">
                <a:solidFill>
                  <a:srgbClr val="FFFF00"/>
                </a:solidFill>
                <a:latin typeface="Arial" charset="0"/>
                <a:cs typeface="Arial" charset="0"/>
              </a:rPr>
              <a:t>:</a:t>
            </a:r>
          </a:p>
          <a:p>
            <a:pPr lvl="1" eaLnBrk="1" fontAlgn="base" hangingPunct="1">
              <a:spcBef>
                <a:spcPct val="50000"/>
              </a:spcBef>
              <a:spcAft>
                <a:spcPct val="0"/>
              </a:spcAft>
              <a:buClrTx/>
              <a:buFontTx/>
              <a:buChar char="-"/>
            </a:pPr>
            <a:r>
              <a:rPr lang="en-US" altLang="en-US" sz="3200">
                <a:solidFill>
                  <a:srgbClr val="FFFF00"/>
                </a:solidFill>
                <a:latin typeface="Arial" charset="0"/>
                <a:cs typeface="Arial" charset="0"/>
              </a:rPr>
              <a:t>Germany lost all its colonies</a:t>
            </a:r>
          </a:p>
          <a:p>
            <a:pPr lvl="1" eaLnBrk="1" fontAlgn="base" hangingPunct="1">
              <a:spcBef>
                <a:spcPct val="50000"/>
              </a:spcBef>
              <a:spcAft>
                <a:spcPct val="0"/>
              </a:spcAft>
              <a:buClrTx/>
              <a:buFontTx/>
              <a:buChar char="-"/>
            </a:pPr>
            <a:r>
              <a:rPr lang="en-US" altLang="en-US" sz="3200">
                <a:solidFill>
                  <a:srgbClr val="FFFF00"/>
                </a:solidFill>
                <a:latin typeface="Arial" charset="0"/>
                <a:cs typeface="Arial" charset="0"/>
              </a:rPr>
              <a:t>German military limitations</a:t>
            </a:r>
          </a:p>
          <a:p>
            <a:pPr lvl="1" eaLnBrk="1" fontAlgn="base" hangingPunct="1">
              <a:spcBef>
                <a:spcPct val="50000"/>
              </a:spcBef>
              <a:spcAft>
                <a:spcPct val="0"/>
              </a:spcAft>
              <a:buClrTx/>
              <a:buFontTx/>
              <a:buChar char="-"/>
            </a:pPr>
            <a:r>
              <a:rPr lang="en-US" altLang="en-US" sz="3200">
                <a:solidFill>
                  <a:srgbClr val="FFFF00"/>
                </a:solidFill>
                <a:latin typeface="Arial" charset="0"/>
                <a:cs typeface="Arial" charset="0"/>
              </a:rPr>
              <a:t>Germany held responsible for the war and made to pay reparations</a:t>
            </a:r>
          </a:p>
          <a:p>
            <a:pPr lvl="1" eaLnBrk="1" fontAlgn="base" hangingPunct="1">
              <a:spcBef>
                <a:spcPct val="50000"/>
              </a:spcBef>
              <a:spcAft>
                <a:spcPct val="0"/>
              </a:spcAft>
              <a:buClrTx/>
              <a:buFontTx/>
              <a:buNone/>
            </a:pPr>
            <a:endParaRPr lang="en-US" altLang="en-US" sz="3200">
              <a:solidFill>
                <a:srgbClr val="FFFF00"/>
              </a:solidFill>
              <a:latin typeface="Arial" charset="0"/>
              <a:cs typeface="Arial" charset="0"/>
            </a:endParaRPr>
          </a:p>
          <a:p>
            <a:pPr lvl="1" eaLnBrk="1" fontAlgn="base" hangingPunct="1">
              <a:spcBef>
                <a:spcPct val="50000"/>
              </a:spcBef>
              <a:spcAft>
                <a:spcPct val="0"/>
              </a:spcAft>
              <a:buClrTx/>
              <a:buFontTx/>
              <a:buNone/>
            </a:pPr>
            <a:endParaRPr lang="en-US" altLang="en-US" sz="3200">
              <a:solidFill>
                <a:srgbClr val="FFFFFF"/>
              </a:solidFill>
              <a:latin typeface="Arial" charset="0"/>
              <a:cs typeface="Arial" charset="0"/>
            </a:endParaRPr>
          </a:p>
          <a:p>
            <a:pPr eaLnBrk="1" fontAlgn="base" hangingPunct="1">
              <a:spcBef>
                <a:spcPct val="50000"/>
              </a:spcBef>
              <a:spcAft>
                <a:spcPct val="0"/>
              </a:spcAft>
              <a:buClrTx/>
              <a:buFontTx/>
              <a:buNone/>
            </a:pPr>
            <a:endParaRPr lang="en-US" altLang="en-US" sz="2800">
              <a:solidFill>
                <a:srgbClr val="FFFFFF"/>
              </a:solidFill>
              <a:latin typeface="Arial" charset="0"/>
              <a:cs typeface="Arial" charset="0"/>
            </a:endParaRPr>
          </a:p>
        </p:txBody>
      </p:sp>
    </p:spTree>
    <p:extLst>
      <p:ext uri="{BB962C8B-B14F-4D97-AF65-F5344CB8AC3E}">
        <p14:creationId xmlns:p14="http://schemas.microsoft.com/office/powerpoint/2010/main" val="102660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0"/>
            <a:ext cx="7772400" cy="1012825"/>
          </a:xfrm>
        </p:spPr>
        <p:txBody>
          <a:bodyPr/>
          <a:lstStyle/>
          <a:p>
            <a:pPr eaLnBrk="1" hangingPunct="1">
              <a:defRPr/>
            </a:pPr>
            <a:r>
              <a:rPr lang="en-US" sz="3600" b="1" dirty="0" smtClean="0">
                <a:solidFill>
                  <a:srgbClr val="FFFF00"/>
                </a:solidFill>
              </a:rPr>
              <a:t>The Treaty of Versailles</a:t>
            </a:r>
          </a:p>
        </p:txBody>
      </p:sp>
      <p:sp>
        <p:nvSpPr>
          <p:cNvPr id="11267" name="Text Box 3"/>
          <p:cNvSpPr txBox="1">
            <a:spLocks noChangeArrowheads="1"/>
          </p:cNvSpPr>
          <p:nvPr/>
        </p:nvSpPr>
        <p:spPr bwMode="auto">
          <a:xfrm>
            <a:off x="152400" y="1219200"/>
            <a:ext cx="8839200" cy="63420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buFontTx/>
              <a:buChar char="•"/>
              <a:defRPr/>
            </a:pPr>
            <a:r>
              <a:rPr lang="en-US" sz="3200" b="1" dirty="0" smtClean="0">
                <a:solidFill>
                  <a:srgbClr val="FFFF00"/>
                </a:solidFill>
              </a:rPr>
              <a:t> Results of Treaty on the Future:</a:t>
            </a:r>
          </a:p>
          <a:p>
            <a:pPr lvl="1" eaLnBrk="1" fontAlgn="base" hangingPunct="1">
              <a:spcBef>
                <a:spcPct val="50000"/>
              </a:spcBef>
              <a:spcAft>
                <a:spcPct val="0"/>
              </a:spcAft>
              <a:buFontTx/>
              <a:buChar char="-"/>
              <a:defRPr/>
            </a:pPr>
            <a:r>
              <a:rPr lang="en-US" sz="3200" dirty="0" smtClean="0">
                <a:solidFill>
                  <a:srgbClr val="FFFF00"/>
                </a:solidFill>
              </a:rPr>
              <a:t>The financial terms of the reparations kept the German economy broken, and most of the German population hungry</a:t>
            </a:r>
          </a:p>
          <a:p>
            <a:pPr lvl="1" eaLnBrk="1" fontAlgn="base" hangingPunct="1">
              <a:spcBef>
                <a:spcPct val="50000"/>
              </a:spcBef>
              <a:spcAft>
                <a:spcPct val="0"/>
              </a:spcAft>
              <a:buFontTx/>
              <a:buChar char="-"/>
              <a:defRPr/>
            </a:pPr>
            <a:r>
              <a:rPr lang="en-US" sz="3200" dirty="0" smtClean="0">
                <a:solidFill>
                  <a:srgbClr val="FFFF00"/>
                </a:solidFill>
              </a:rPr>
              <a:t>Germany humiliated</a:t>
            </a:r>
          </a:p>
          <a:p>
            <a:pPr lvl="1" eaLnBrk="1" fontAlgn="base" hangingPunct="1">
              <a:spcBef>
                <a:spcPct val="50000"/>
              </a:spcBef>
              <a:spcAft>
                <a:spcPct val="0"/>
              </a:spcAft>
              <a:defRPr/>
            </a:pPr>
            <a:r>
              <a:rPr lang="en-US" sz="3200" b="1" i="1" dirty="0" smtClean="0">
                <a:ln>
                  <a:solidFill>
                    <a:srgbClr val="FF0000"/>
                  </a:solidFill>
                </a:ln>
                <a:solidFill>
                  <a:srgbClr val="FFFF00"/>
                </a:solidFill>
              </a:rPr>
              <a:t>- It is because of these harsh conditions that the Nazi Party was able to take power</a:t>
            </a:r>
          </a:p>
          <a:p>
            <a:pPr lvl="1" eaLnBrk="1" fontAlgn="base" hangingPunct="1">
              <a:spcBef>
                <a:spcPct val="50000"/>
              </a:spcBef>
              <a:spcAft>
                <a:spcPct val="0"/>
              </a:spcAft>
              <a:defRPr/>
            </a:pPr>
            <a:endParaRPr lang="en-US" sz="3200" dirty="0" smtClean="0">
              <a:solidFill>
                <a:srgbClr val="FFFFFF"/>
              </a:solidFill>
            </a:endParaRPr>
          </a:p>
          <a:p>
            <a:pPr lvl="1" eaLnBrk="1" fontAlgn="base" hangingPunct="1">
              <a:spcBef>
                <a:spcPct val="50000"/>
              </a:spcBef>
              <a:spcAft>
                <a:spcPct val="0"/>
              </a:spcAft>
              <a:defRPr/>
            </a:pPr>
            <a:endParaRPr lang="en-US" sz="3200" dirty="0" smtClean="0">
              <a:solidFill>
                <a:srgbClr val="FFFFFF"/>
              </a:solidFill>
            </a:endParaRPr>
          </a:p>
          <a:p>
            <a:pPr eaLnBrk="1" fontAlgn="base" hangingPunct="1">
              <a:spcBef>
                <a:spcPct val="50000"/>
              </a:spcBef>
              <a:spcAft>
                <a:spcPct val="0"/>
              </a:spcAft>
              <a:defRPr/>
            </a:pPr>
            <a:endParaRPr lang="en-US" sz="2800" dirty="0" smtClean="0">
              <a:solidFill>
                <a:srgbClr val="FFFFFF"/>
              </a:solidFill>
            </a:endParaRPr>
          </a:p>
        </p:txBody>
      </p:sp>
    </p:spTree>
    <p:extLst>
      <p:ext uri="{BB962C8B-B14F-4D97-AF65-F5344CB8AC3E}">
        <p14:creationId xmlns:p14="http://schemas.microsoft.com/office/powerpoint/2010/main" val="145179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descr="Europe1914"/>
          <p:cNvPicPr>
            <a:picLocks noChangeAspect="1" noChangeArrowheads="1"/>
          </p:cNvPicPr>
          <p:nvPr/>
        </p:nvPicPr>
        <p:blipFill>
          <a:blip r:embed="rId2">
            <a:extLst>
              <a:ext uri="{28A0092B-C50C-407E-A947-70E740481C1C}">
                <a14:useLocalDpi xmlns:a14="http://schemas.microsoft.com/office/drawing/2010/main" val="0"/>
              </a:ext>
            </a:extLst>
          </a:blip>
          <a:srcRect l="31429"/>
          <a:stretch>
            <a:fillRect/>
          </a:stretch>
        </p:blipFill>
        <p:spPr bwMode="auto">
          <a:xfrm>
            <a:off x="0" y="1219200"/>
            <a:ext cx="3657600"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5891" name="Picture 3" descr="Europe19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219200"/>
            <a:ext cx="533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5892" name="Text Box 4"/>
          <p:cNvSpPr txBox="1">
            <a:spLocks noChangeArrowheads="1"/>
          </p:cNvSpPr>
          <p:nvPr/>
        </p:nvSpPr>
        <p:spPr bwMode="auto">
          <a:xfrm>
            <a:off x="898525" y="493713"/>
            <a:ext cx="6356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1pPr>
            <a:lvl2pPr marL="742950" indent="-28575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2pPr>
            <a:lvl3pPr marL="11430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3pPr>
            <a:lvl4pPr marL="16002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4pPr>
            <a:lvl5pPr marL="20574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5pPr>
            <a:lvl6pPr marL="25146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6pPr>
            <a:lvl7pPr marL="29718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7pPr>
            <a:lvl8pPr marL="34290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8pPr>
            <a:lvl9pPr marL="38862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9pPr>
          </a:lstStyle>
          <a:p>
            <a:pPr eaLnBrk="1" fontAlgn="base" hangingPunct="1">
              <a:spcBef>
                <a:spcPct val="0"/>
              </a:spcBef>
              <a:spcAft>
                <a:spcPct val="0"/>
              </a:spcAft>
              <a:buClrTx/>
              <a:buFontTx/>
              <a:buNone/>
            </a:pPr>
            <a:r>
              <a:rPr lang="en-US" altLang="en-US" sz="1800">
                <a:solidFill>
                  <a:srgbClr val="FFFFFF"/>
                </a:solidFill>
                <a:latin typeface="Arial" charset="0"/>
                <a:cs typeface="Arial" charset="0"/>
              </a:rPr>
              <a:t>Europe 1914                                                        Europe 1920</a:t>
            </a:r>
          </a:p>
        </p:txBody>
      </p:sp>
      <p:pic>
        <p:nvPicPr>
          <p:cNvPr id="165893" name="Picture 5"/>
          <p:cNvPicPr>
            <a:picLocks noChangeAspect="1" noChangeArrowheads="1"/>
          </p:cNvPicPr>
          <p:nvPr/>
        </p:nvPicPr>
        <p:blipFill>
          <a:blip r:embed="rId2">
            <a:extLst>
              <a:ext uri="{28A0092B-C50C-407E-A947-70E740481C1C}">
                <a14:useLocalDpi xmlns:a14="http://schemas.microsoft.com/office/drawing/2010/main" val="0"/>
              </a:ext>
            </a:extLst>
          </a:blip>
          <a:srcRect l="2856" t="81758" r="71429" b="1607"/>
          <a:stretch>
            <a:fillRect/>
          </a:stretch>
        </p:blipFill>
        <p:spPr bwMode="auto">
          <a:xfrm>
            <a:off x="0" y="5410200"/>
            <a:ext cx="1371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2137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0"/>
            <a:ext cx="7772400" cy="1012825"/>
          </a:xfrm>
        </p:spPr>
        <p:txBody>
          <a:bodyPr/>
          <a:lstStyle/>
          <a:p>
            <a:pPr eaLnBrk="1" hangingPunct="1">
              <a:defRPr/>
            </a:pPr>
            <a:r>
              <a:rPr lang="en-US" b="1" dirty="0" smtClean="0">
                <a:solidFill>
                  <a:srgbClr val="FFFF00"/>
                </a:solidFill>
              </a:rPr>
              <a:t>What happened to </a:t>
            </a:r>
            <a:r>
              <a:rPr lang="en-US" b="1" dirty="0" err="1" smtClean="0">
                <a:solidFill>
                  <a:srgbClr val="FFFF00"/>
                </a:solidFill>
              </a:rPr>
              <a:t>russia</a:t>
            </a:r>
            <a:r>
              <a:rPr lang="en-US" b="1" dirty="0" smtClean="0">
                <a:solidFill>
                  <a:srgbClr val="FFFF00"/>
                </a:solidFill>
              </a:rPr>
              <a:t>???</a:t>
            </a:r>
          </a:p>
        </p:txBody>
      </p:sp>
      <p:sp>
        <p:nvSpPr>
          <p:cNvPr id="167939" name="Text Box 3"/>
          <p:cNvSpPr txBox="1">
            <a:spLocks noChangeArrowheads="1"/>
          </p:cNvSpPr>
          <p:nvPr/>
        </p:nvSpPr>
        <p:spPr bwMode="auto">
          <a:xfrm>
            <a:off x="457200" y="1229032"/>
            <a:ext cx="8305800" cy="512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1pPr>
            <a:lvl2pPr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2pPr>
            <a:lvl3pPr marL="11430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3pPr>
            <a:lvl4pPr marL="16002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4pPr>
            <a:lvl5pPr marL="2057400" indent="-228600" eaLnBrk="0" hangingPunct="0">
              <a:spcBef>
                <a:spcPct val="20000"/>
              </a:spcBef>
              <a:spcAft>
                <a:spcPts val="600"/>
              </a:spcAft>
              <a:buClr>
                <a:schemeClr val="tx2"/>
              </a:buClr>
              <a:buFont typeface="Arial" charset="0"/>
              <a:buChar char="•"/>
              <a:defRPr sz="1700">
                <a:solidFill>
                  <a:schemeClr val="tx1"/>
                </a:solidFill>
                <a:latin typeface="Arial Narrow" pitchFamily="34" charset="0"/>
              </a:defRPr>
            </a:lvl5pPr>
            <a:lvl6pPr marL="25146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6pPr>
            <a:lvl7pPr marL="29718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7pPr>
            <a:lvl8pPr marL="34290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8pPr>
            <a:lvl9pPr marL="38862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9pPr>
          </a:lstStyle>
          <a:p>
            <a:pPr eaLnBrk="1" fontAlgn="base" hangingPunct="1">
              <a:spcBef>
                <a:spcPct val="50000"/>
              </a:spcBef>
              <a:spcAft>
                <a:spcPct val="0"/>
              </a:spcAft>
              <a:buClrTx/>
              <a:buFontTx/>
              <a:buChar char="•"/>
            </a:pPr>
            <a:r>
              <a:rPr lang="en-US" altLang="en-US" sz="3200" dirty="0">
                <a:solidFill>
                  <a:srgbClr val="FFFF00"/>
                </a:solidFill>
                <a:latin typeface="Arial" charset="0"/>
                <a:cs typeface="Arial" charset="0"/>
              </a:rPr>
              <a:t> 1917: Revolution in Russia led by Lenin</a:t>
            </a:r>
          </a:p>
          <a:p>
            <a:pPr eaLnBrk="1" fontAlgn="base" hangingPunct="1">
              <a:spcBef>
                <a:spcPct val="50000"/>
              </a:spcBef>
              <a:spcAft>
                <a:spcPct val="0"/>
              </a:spcAft>
              <a:buClrTx/>
              <a:buFontTx/>
              <a:buChar char="•"/>
            </a:pPr>
            <a:r>
              <a:rPr lang="en-US" altLang="en-US" sz="3200" dirty="0">
                <a:solidFill>
                  <a:srgbClr val="FFFF00"/>
                </a:solidFill>
                <a:latin typeface="Arial" charset="0"/>
                <a:cs typeface="Arial" charset="0"/>
              </a:rPr>
              <a:t> This revolution caused the negotiated withdrawal of Russia from the war in 1917</a:t>
            </a:r>
          </a:p>
          <a:p>
            <a:pPr eaLnBrk="1" fontAlgn="base" hangingPunct="1">
              <a:spcBef>
                <a:spcPct val="50000"/>
              </a:spcBef>
              <a:spcAft>
                <a:spcPct val="0"/>
              </a:spcAft>
              <a:buClrTx/>
              <a:buFontTx/>
              <a:buChar char="•"/>
            </a:pPr>
            <a:r>
              <a:rPr lang="en-US" altLang="en-US" sz="3200" dirty="0">
                <a:solidFill>
                  <a:srgbClr val="FFFF00"/>
                </a:solidFill>
                <a:latin typeface="Arial" charset="0"/>
                <a:cs typeface="Arial" charset="0"/>
              </a:rPr>
              <a:t> Eventually leads to establishment of the Soviet Union (U.S.S.R.)</a:t>
            </a:r>
          </a:p>
          <a:p>
            <a:pPr lvl="1" eaLnBrk="1" fontAlgn="base" hangingPunct="1">
              <a:spcBef>
                <a:spcPct val="50000"/>
              </a:spcBef>
              <a:spcAft>
                <a:spcPct val="0"/>
              </a:spcAft>
              <a:buClrTx/>
              <a:buFontTx/>
              <a:buNone/>
            </a:pPr>
            <a:endParaRPr lang="en-US" altLang="en-US" sz="3200" dirty="0">
              <a:solidFill>
                <a:srgbClr val="FFFF00"/>
              </a:solidFill>
              <a:latin typeface="Arial" charset="0"/>
              <a:cs typeface="Arial" charset="0"/>
            </a:endParaRPr>
          </a:p>
          <a:p>
            <a:pPr lvl="1" eaLnBrk="1" fontAlgn="base" hangingPunct="1">
              <a:spcBef>
                <a:spcPct val="50000"/>
              </a:spcBef>
              <a:spcAft>
                <a:spcPct val="0"/>
              </a:spcAft>
              <a:buClrTx/>
              <a:buFontTx/>
              <a:buNone/>
            </a:pPr>
            <a:endParaRPr lang="en-US" altLang="en-US" sz="3200" dirty="0">
              <a:solidFill>
                <a:srgbClr val="FFFFFF"/>
              </a:solidFill>
              <a:latin typeface="Arial" charset="0"/>
              <a:cs typeface="Arial" charset="0"/>
            </a:endParaRPr>
          </a:p>
          <a:p>
            <a:pPr eaLnBrk="1" fontAlgn="base" hangingPunct="1">
              <a:spcBef>
                <a:spcPct val="50000"/>
              </a:spcBef>
              <a:spcAft>
                <a:spcPct val="0"/>
              </a:spcAft>
              <a:buClrTx/>
              <a:buFontTx/>
              <a:buNone/>
            </a:pPr>
            <a:endParaRPr lang="en-US" altLang="en-US" sz="2800" dirty="0">
              <a:solidFill>
                <a:srgbClr val="FFFFFF"/>
              </a:solidFill>
              <a:latin typeface="Arial" charset="0"/>
              <a:cs typeface="Arial"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5500" y="4218295"/>
            <a:ext cx="2857500" cy="2133600"/>
          </a:xfrm>
          <a:prstGeom prst="rect">
            <a:avLst/>
          </a:prstGeom>
        </p:spPr>
      </p:pic>
    </p:spTree>
    <p:extLst>
      <p:ext uri="{BB962C8B-B14F-4D97-AF65-F5344CB8AC3E}">
        <p14:creationId xmlns:p14="http://schemas.microsoft.com/office/powerpoint/2010/main" val="3803185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0"/>
            <a:ext cx="7772400" cy="1012825"/>
          </a:xfrm>
        </p:spPr>
        <p:txBody>
          <a:bodyPr/>
          <a:lstStyle/>
          <a:p>
            <a:pPr eaLnBrk="1" hangingPunct="1">
              <a:defRPr/>
            </a:pPr>
            <a:r>
              <a:rPr lang="en-US" sz="3600" b="1" dirty="0" smtClean="0">
                <a:solidFill>
                  <a:srgbClr val="FFFF00"/>
                </a:solidFill>
              </a:rPr>
              <a:t>Impact on U.S.</a:t>
            </a:r>
            <a:endParaRPr lang="en-US" sz="3600" b="1" dirty="0" smtClean="0">
              <a:solidFill>
                <a:srgbClr val="FFFF00"/>
              </a:solidFill>
            </a:endParaRPr>
          </a:p>
        </p:txBody>
      </p:sp>
      <p:sp>
        <p:nvSpPr>
          <p:cNvPr id="16387" name="Text Box 3"/>
          <p:cNvSpPr txBox="1">
            <a:spLocks noChangeArrowheads="1"/>
          </p:cNvSpPr>
          <p:nvPr/>
        </p:nvSpPr>
        <p:spPr bwMode="auto">
          <a:xfrm>
            <a:off x="152400" y="1219200"/>
            <a:ext cx="8839200" cy="566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defRPr/>
            </a:pPr>
            <a:r>
              <a:rPr lang="en-US" sz="3200" dirty="0">
                <a:solidFill>
                  <a:srgbClr val="FFFF00"/>
                </a:solidFill>
                <a:cs typeface="Arial" charset="0"/>
              </a:rPr>
              <a:t> In the U.S., problems arose from the return to peace:</a:t>
            </a:r>
          </a:p>
          <a:p>
            <a:pPr lvl="1" fontAlgn="base">
              <a:spcBef>
                <a:spcPct val="50000"/>
              </a:spcBef>
              <a:spcAft>
                <a:spcPct val="0"/>
              </a:spcAft>
              <a:defRPr/>
            </a:pPr>
            <a:r>
              <a:rPr lang="en-US" sz="3200" dirty="0">
                <a:solidFill>
                  <a:srgbClr val="FFFF00"/>
                </a:solidFill>
                <a:cs typeface="Arial" charset="0"/>
              </a:rPr>
              <a:t>-Not enough jobs to support soldiers coming home</a:t>
            </a:r>
          </a:p>
          <a:p>
            <a:pPr lvl="1" fontAlgn="base">
              <a:spcBef>
                <a:spcPct val="50000"/>
              </a:spcBef>
              <a:spcAft>
                <a:spcPct val="0"/>
              </a:spcAft>
              <a:defRPr/>
            </a:pPr>
            <a:r>
              <a:rPr lang="en-US" sz="3200" dirty="0">
                <a:solidFill>
                  <a:srgbClr val="FFFF00"/>
                </a:solidFill>
                <a:cs typeface="Arial" charset="0"/>
              </a:rPr>
              <a:t>-Women who worked during war in factories and offices left their jobs or were fired</a:t>
            </a:r>
          </a:p>
          <a:p>
            <a:pPr lvl="1" fontAlgn="base">
              <a:spcBef>
                <a:spcPct val="50000"/>
              </a:spcBef>
              <a:spcAft>
                <a:spcPct val="0"/>
              </a:spcAft>
              <a:defRPr/>
            </a:pPr>
            <a:r>
              <a:rPr lang="en-US" sz="3200" dirty="0">
                <a:solidFill>
                  <a:srgbClr val="FFFF00"/>
                </a:solidFill>
                <a:cs typeface="Arial" charset="0"/>
              </a:rPr>
              <a:t>	- However, the work of women during the war opened</a:t>
            </a:r>
            <a:r>
              <a:rPr lang="en-US" sz="3200" dirty="0">
                <a:solidFill>
                  <a:srgbClr val="FFFF00"/>
                </a:solidFill>
                <a:effectLst>
                  <a:outerShdw blurRad="38100" dist="38100" dir="2700000" algn="tl">
                    <a:srgbClr val="000000"/>
                  </a:outerShdw>
                </a:effectLst>
                <a:cs typeface="Arial" charset="0"/>
              </a:rPr>
              <a:t> </a:t>
            </a:r>
            <a:r>
              <a:rPr lang="en-US" sz="3200" dirty="0">
                <a:solidFill>
                  <a:srgbClr val="FFFF00"/>
                </a:solidFill>
                <a:cs typeface="Arial" charset="0"/>
              </a:rPr>
              <a:t>opportunities for them later, especially during WW2</a:t>
            </a:r>
            <a:r>
              <a:rPr lang="en-US" dirty="0">
                <a:solidFill>
                  <a:srgbClr val="FFFF00"/>
                </a:solidFill>
                <a:cs typeface="Arial" charset="0"/>
              </a:rPr>
              <a:t> </a:t>
            </a:r>
            <a:r>
              <a:rPr lang="en-US" sz="3200" dirty="0">
                <a:solidFill>
                  <a:srgbClr val="FFFF00"/>
                </a:solidFill>
                <a:effectLst>
                  <a:outerShdw blurRad="38100" dist="38100" dir="2700000" algn="tl">
                    <a:srgbClr val="000000"/>
                  </a:outerShdw>
                </a:effectLst>
                <a:cs typeface="Arial" charset="0"/>
              </a:rPr>
              <a:t>	</a:t>
            </a:r>
          </a:p>
          <a:p>
            <a:pPr lvl="1" fontAlgn="base">
              <a:spcBef>
                <a:spcPct val="50000"/>
              </a:spcBef>
              <a:spcAft>
                <a:spcPct val="0"/>
              </a:spcAft>
              <a:defRPr/>
            </a:pPr>
            <a:endParaRPr lang="en-US" sz="3200" dirty="0">
              <a:solidFill>
                <a:srgbClr val="FFFF00"/>
              </a:solidFill>
              <a:effectLst>
                <a:outerShdw blurRad="38100" dist="38100" dir="2700000" algn="tl">
                  <a:srgbClr val="000000"/>
                </a:outerShdw>
              </a:effectLst>
              <a:cs typeface="Arial" charset="0"/>
            </a:endParaRPr>
          </a:p>
          <a:p>
            <a:pPr fontAlgn="base">
              <a:spcBef>
                <a:spcPct val="50000"/>
              </a:spcBef>
              <a:spcAft>
                <a:spcPct val="0"/>
              </a:spcAft>
              <a:defRPr/>
            </a:pPr>
            <a:endParaRPr lang="en-US" sz="2800" dirty="0">
              <a:solidFill>
                <a:srgbClr val="FFFF00"/>
              </a:solidFill>
              <a:cs typeface="Arial" charset="0"/>
            </a:endParaRPr>
          </a:p>
        </p:txBody>
      </p:sp>
    </p:spTree>
    <p:extLst>
      <p:ext uri="{BB962C8B-B14F-4D97-AF65-F5344CB8AC3E}">
        <p14:creationId xmlns:p14="http://schemas.microsoft.com/office/powerpoint/2010/main" val="4219277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0"/>
            <a:ext cx="7772400" cy="1012825"/>
          </a:xfrm>
        </p:spPr>
        <p:txBody>
          <a:bodyPr/>
          <a:lstStyle/>
          <a:p>
            <a:pPr eaLnBrk="1" hangingPunct="1">
              <a:defRPr/>
            </a:pPr>
            <a:r>
              <a:rPr lang="en-US" sz="3600" b="1" dirty="0" smtClean="0">
                <a:solidFill>
                  <a:srgbClr val="FFFF00"/>
                </a:solidFill>
              </a:rPr>
              <a:t>Influenza Epidemic</a:t>
            </a:r>
          </a:p>
        </p:txBody>
      </p:sp>
      <p:sp>
        <p:nvSpPr>
          <p:cNvPr id="17411" name="Text Box 3"/>
          <p:cNvSpPr txBox="1">
            <a:spLocks noChangeArrowheads="1"/>
          </p:cNvSpPr>
          <p:nvPr/>
        </p:nvSpPr>
        <p:spPr bwMode="auto">
          <a:xfrm>
            <a:off x="152400" y="1219200"/>
            <a:ext cx="8839200" cy="585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defRPr/>
            </a:pPr>
            <a:r>
              <a:rPr lang="en-US" sz="3200" dirty="0">
                <a:solidFill>
                  <a:srgbClr val="3333CC"/>
                </a:solidFill>
                <a:cs typeface="Arial" charset="0"/>
              </a:rPr>
              <a:t> </a:t>
            </a:r>
            <a:r>
              <a:rPr lang="en-US" sz="3200" dirty="0">
                <a:solidFill>
                  <a:srgbClr val="FFFF00"/>
                </a:solidFill>
                <a:cs typeface="Arial" charset="0"/>
              </a:rPr>
              <a:t>Starts in Europe on Western Front</a:t>
            </a:r>
          </a:p>
          <a:p>
            <a:pPr lvl="1" fontAlgn="base">
              <a:spcBef>
                <a:spcPct val="50000"/>
              </a:spcBef>
              <a:spcAft>
                <a:spcPct val="0"/>
              </a:spcAft>
              <a:defRPr/>
            </a:pPr>
            <a:r>
              <a:rPr lang="en-US" sz="3200" dirty="0">
                <a:solidFill>
                  <a:srgbClr val="FFFF00"/>
                </a:solidFill>
                <a:cs typeface="Arial" charset="0"/>
              </a:rPr>
              <a:t>-Spring 1918; 500,000 Germans afflicted</a:t>
            </a:r>
          </a:p>
          <a:p>
            <a:pPr lvl="1" fontAlgn="base">
              <a:spcBef>
                <a:spcPct val="50000"/>
              </a:spcBef>
              <a:spcAft>
                <a:spcPct val="0"/>
              </a:spcAft>
              <a:defRPr/>
            </a:pPr>
            <a:r>
              <a:rPr lang="en-US" sz="3200" dirty="0">
                <a:solidFill>
                  <a:srgbClr val="FFFF00"/>
                </a:solidFill>
                <a:cs typeface="Arial" charset="0"/>
              </a:rPr>
              <a:t>-Spreads to Allied in Fall 1918; continues through Winter of 1919</a:t>
            </a:r>
          </a:p>
          <a:p>
            <a:pPr lvl="1" fontAlgn="base">
              <a:spcBef>
                <a:spcPct val="50000"/>
              </a:spcBef>
              <a:spcAft>
                <a:spcPct val="0"/>
              </a:spcAft>
              <a:defRPr/>
            </a:pPr>
            <a:r>
              <a:rPr lang="en-US" sz="3200" dirty="0">
                <a:solidFill>
                  <a:srgbClr val="FFFF00"/>
                </a:solidFill>
                <a:cs typeface="Arial" charset="0"/>
              </a:rPr>
              <a:t>	-Death rate up to 32%</a:t>
            </a:r>
          </a:p>
          <a:p>
            <a:pPr lvl="1" fontAlgn="base">
              <a:spcBef>
                <a:spcPct val="50000"/>
              </a:spcBef>
              <a:spcAft>
                <a:spcPct val="0"/>
              </a:spcAft>
              <a:defRPr/>
            </a:pPr>
            <a:r>
              <a:rPr lang="en-US" sz="3200" dirty="0">
                <a:solidFill>
                  <a:srgbClr val="FFFF00"/>
                </a:solidFill>
                <a:cs typeface="Arial" charset="0"/>
              </a:rPr>
              <a:t>	-Kills more U.S. Soldiers during war than actual combat</a:t>
            </a:r>
            <a:r>
              <a:rPr lang="en-US" sz="3200" dirty="0">
                <a:solidFill>
                  <a:srgbClr val="FFFF00"/>
                </a:solidFill>
                <a:effectLst>
                  <a:outerShdw blurRad="38100" dist="38100" dir="2700000" algn="tl">
                    <a:srgbClr val="000000"/>
                  </a:outerShdw>
                </a:effectLst>
                <a:cs typeface="Arial" charset="0"/>
              </a:rPr>
              <a:t>	</a:t>
            </a:r>
          </a:p>
          <a:p>
            <a:pPr lvl="1" fontAlgn="base">
              <a:spcBef>
                <a:spcPct val="50000"/>
              </a:spcBef>
              <a:spcAft>
                <a:spcPct val="0"/>
              </a:spcAft>
              <a:defRPr/>
            </a:pPr>
            <a:endParaRPr lang="en-US" sz="3200" dirty="0">
              <a:solidFill>
                <a:srgbClr val="FFFFFF"/>
              </a:solidFill>
              <a:effectLst>
                <a:outerShdw blurRad="38100" dist="38100" dir="2700000" algn="tl">
                  <a:srgbClr val="FFFFFF"/>
                </a:outerShdw>
              </a:effectLst>
              <a:cs typeface="Arial" charset="0"/>
            </a:endParaRPr>
          </a:p>
          <a:p>
            <a:pPr fontAlgn="base">
              <a:spcBef>
                <a:spcPct val="50000"/>
              </a:spcBef>
              <a:spcAft>
                <a:spcPct val="0"/>
              </a:spcAft>
              <a:defRPr/>
            </a:pPr>
            <a:endParaRPr lang="en-US" sz="2800" dirty="0">
              <a:solidFill>
                <a:srgbClr val="FFFFFF"/>
              </a:solidFill>
              <a:cs typeface="Arial" charset="0"/>
            </a:endParaRPr>
          </a:p>
        </p:txBody>
      </p:sp>
    </p:spTree>
    <p:extLst>
      <p:ext uri="{BB962C8B-B14F-4D97-AF65-F5344CB8AC3E}">
        <p14:creationId xmlns:p14="http://schemas.microsoft.com/office/powerpoint/2010/main" val="818221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0"/>
            <a:ext cx="7772400" cy="1012825"/>
          </a:xfrm>
        </p:spPr>
        <p:txBody>
          <a:bodyPr/>
          <a:lstStyle/>
          <a:p>
            <a:pPr eaLnBrk="1" hangingPunct="1">
              <a:defRPr/>
            </a:pPr>
            <a:r>
              <a:rPr lang="en-US" sz="3600" b="1" dirty="0" smtClean="0">
                <a:solidFill>
                  <a:srgbClr val="FFFF00"/>
                </a:solidFill>
              </a:rPr>
              <a:t>Influenza Epidemic</a:t>
            </a:r>
          </a:p>
        </p:txBody>
      </p:sp>
      <p:sp>
        <p:nvSpPr>
          <p:cNvPr id="24579" name="Text Box 3"/>
          <p:cNvSpPr txBox="1">
            <a:spLocks noChangeArrowheads="1"/>
          </p:cNvSpPr>
          <p:nvPr/>
        </p:nvSpPr>
        <p:spPr bwMode="auto">
          <a:xfrm>
            <a:off x="152400" y="1219200"/>
            <a:ext cx="8839200" cy="390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defRPr/>
            </a:pPr>
            <a:r>
              <a:rPr lang="en-US" sz="3200" dirty="0">
                <a:solidFill>
                  <a:srgbClr val="FFFF00"/>
                </a:solidFill>
                <a:cs typeface="Arial" charset="0"/>
              </a:rPr>
              <a:t> Troops returning to the U.S. spread influenza to civilian population</a:t>
            </a:r>
          </a:p>
          <a:p>
            <a:pPr fontAlgn="base">
              <a:spcBef>
                <a:spcPct val="50000"/>
              </a:spcBef>
              <a:spcAft>
                <a:spcPct val="0"/>
              </a:spcAft>
              <a:buFontTx/>
              <a:buChar char="•"/>
              <a:defRPr/>
            </a:pPr>
            <a:r>
              <a:rPr lang="en-US" sz="3200" dirty="0">
                <a:solidFill>
                  <a:srgbClr val="FFFF00"/>
                </a:solidFill>
                <a:cs typeface="Arial" charset="0"/>
              </a:rPr>
              <a:t> 500,000 Americans killed by virus</a:t>
            </a:r>
          </a:p>
          <a:p>
            <a:pPr fontAlgn="base">
              <a:spcBef>
                <a:spcPct val="50000"/>
              </a:spcBef>
              <a:spcAft>
                <a:spcPct val="0"/>
              </a:spcAft>
              <a:buFontTx/>
              <a:buChar char="•"/>
              <a:defRPr/>
            </a:pPr>
            <a:r>
              <a:rPr lang="en-US" sz="3200" dirty="0">
                <a:solidFill>
                  <a:srgbClr val="FFFF00"/>
                </a:solidFill>
                <a:cs typeface="Arial" charset="0"/>
              </a:rPr>
              <a:t> By 1920, 30 million people dead worldwide</a:t>
            </a:r>
            <a:r>
              <a:rPr lang="en-US" sz="3200" dirty="0">
                <a:solidFill>
                  <a:srgbClr val="FFFF00"/>
                </a:solidFill>
                <a:effectLst>
                  <a:outerShdw blurRad="38100" dist="38100" dir="2700000" algn="tl">
                    <a:srgbClr val="000000"/>
                  </a:outerShdw>
                </a:effectLst>
                <a:cs typeface="Arial" charset="0"/>
              </a:rPr>
              <a:t>	</a:t>
            </a:r>
          </a:p>
          <a:p>
            <a:pPr lvl="1" fontAlgn="base">
              <a:spcBef>
                <a:spcPct val="50000"/>
              </a:spcBef>
              <a:spcAft>
                <a:spcPct val="0"/>
              </a:spcAft>
              <a:defRPr/>
            </a:pPr>
            <a:endParaRPr lang="en-US" sz="3200" dirty="0">
              <a:solidFill>
                <a:srgbClr val="FFFFFF"/>
              </a:solidFill>
              <a:effectLst>
                <a:outerShdw blurRad="38100" dist="38100" dir="2700000" algn="tl">
                  <a:srgbClr val="FFFFFF"/>
                </a:outerShdw>
              </a:effectLst>
              <a:cs typeface="Arial" charset="0"/>
            </a:endParaRPr>
          </a:p>
          <a:p>
            <a:pPr fontAlgn="base">
              <a:spcBef>
                <a:spcPct val="50000"/>
              </a:spcBef>
              <a:spcAft>
                <a:spcPct val="0"/>
              </a:spcAft>
              <a:defRPr/>
            </a:pPr>
            <a:endParaRPr lang="en-US" sz="2800" dirty="0">
              <a:solidFill>
                <a:srgbClr val="FFFFFF"/>
              </a:solidFill>
              <a:cs typeface="Arial" charset="0"/>
            </a:endParaRPr>
          </a:p>
        </p:txBody>
      </p:sp>
    </p:spTree>
    <p:extLst>
      <p:ext uri="{BB962C8B-B14F-4D97-AF65-F5344CB8AC3E}">
        <p14:creationId xmlns:p14="http://schemas.microsoft.com/office/powerpoint/2010/main" val="2709179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2438400"/>
            <a:ext cx="7772400" cy="1012825"/>
          </a:xfrm>
        </p:spPr>
        <p:txBody>
          <a:bodyPr/>
          <a:lstStyle/>
          <a:p>
            <a:pPr eaLnBrk="1" hangingPunct="1">
              <a:defRPr/>
            </a:pPr>
            <a:r>
              <a:rPr lang="en-US" b="1" dirty="0" smtClean="0">
                <a:solidFill>
                  <a:srgbClr val="FF0000"/>
                </a:solidFill>
              </a:rPr>
              <a:t>Casualties of War</a:t>
            </a:r>
          </a:p>
        </p:txBody>
      </p:sp>
      <p:sp>
        <p:nvSpPr>
          <p:cNvPr id="2" name="TextBox 1"/>
          <p:cNvSpPr txBox="1"/>
          <p:nvPr/>
        </p:nvSpPr>
        <p:spPr>
          <a:xfrm>
            <a:off x="685800" y="3794760"/>
            <a:ext cx="7696201" cy="2677656"/>
          </a:xfrm>
          <a:prstGeom prst="rect">
            <a:avLst/>
          </a:prstGeom>
          <a:noFill/>
        </p:spPr>
        <p:txBody>
          <a:bodyPr wrap="square" rtlCol="0">
            <a:spAutoFit/>
          </a:bodyPr>
          <a:lstStyle/>
          <a:p>
            <a:r>
              <a:rPr lang="en-US" sz="2800" dirty="0" smtClean="0"/>
              <a:t>Before you view the next slide, remember how I told you to look at the numbers when looking at war casualties. For every casualty, there are all of the friends and family of that person affected by their death or disability. Multiply by at least 20 (that would be just an average approximate guess for close friends and family) to really see the effect.</a:t>
            </a:r>
            <a:endParaRPr lang="en-US" sz="2800" dirty="0"/>
          </a:p>
        </p:txBody>
      </p:sp>
    </p:spTree>
    <p:extLst>
      <p:ext uri="{BB962C8B-B14F-4D97-AF65-F5344CB8AC3E}">
        <p14:creationId xmlns:p14="http://schemas.microsoft.com/office/powerpoint/2010/main" val="3064518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736</Words>
  <Application>Microsoft Office PowerPoint</Application>
  <PresentationFormat>On-screen Show (4:3)</PresentationFormat>
  <Paragraphs>159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AFTERMATH OF WORLD WAR ONE</vt:lpstr>
      <vt:lpstr>The Treaty of Versailles</vt:lpstr>
      <vt:lpstr>The Treaty of Versailles</vt:lpstr>
      <vt:lpstr>PowerPoint Presentation</vt:lpstr>
      <vt:lpstr>What happened to russia???</vt:lpstr>
      <vt:lpstr>Impact on U.S.</vt:lpstr>
      <vt:lpstr>Influenza Epidemic</vt:lpstr>
      <vt:lpstr>Influenza Epidemic</vt:lpstr>
      <vt:lpstr>Casualties of War</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AFTERMATH OF WORLD WAR ONE</dc:title>
  <dc:creator>PC-1</dc:creator>
  <cp:lastModifiedBy>PC-1</cp:lastModifiedBy>
  <cp:revision>1</cp:revision>
  <dcterms:created xsi:type="dcterms:W3CDTF">2014-11-03T22:18:09Z</dcterms:created>
  <dcterms:modified xsi:type="dcterms:W3CDTF">2014-11-03T22:25:03Z</dcterms:modified>
</cp:coreProperties>
</file>